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113" r:id="rId2"/>
    <p:sldId id="2109" r:id="rId3"/>
    <p:sldId id="2114" r:id="rId4"/>
    <p:sldId id="2115" r:id="rId5"/>
    <p:sldId id="2116" r:id="rId6"/>
    <p:sldId id="2117" r:id="rId7"/>
    <p:sldId id="2118" r:id="rId8"/>
    <p:sldId id="2119" r:id="rId9"/>
    <p:sldId id="2120" r:id="rId10"/>
    <p:sldId id="2122" r:id="rId11"/>
    <p:sldId id="21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scano, Micaela (Cognizant)" initials="LM(" lastIdx="1" clrIdx="0">
    <p:extLst>
      <p:ext uri="{19B8F6BF-5375-455C-9EA6-DF929625EA0E}">
        <p15:presenceInfo xmlns:p15="http://schemas.microsoft.com/office/powerpoint/2012/main" userId="S-1-5-21-1178368992-402679808-390482200-39322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8" autoAdjust="0"/>
    <p:restoredTop sz="75920" autoAdjust="0"/>
  </p:normalViewPr>
  <p:slideViewPr>
    <p:cSldViewPr snapToGrid="0" showGuides="1">
      <p:cViewPr varScale="1">
        <p:scale>
          <a:sx n="123" d="100"/>
          <a:sy n="123" d="100"/>
        </p:scale>
        <p:origin x="13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C3B13-63EF-45D6-9B31-B675BEC03697}" type="datetimeFigureOut">
              <a:rPr lang="es-ES" smtClean="0"/>
              <a:t>25/06/2021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3D36C-B53F-4D52-BB67-683288112B9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95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63BC2-C113-4DF0-828D-49E1A236C7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86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To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calls</a:t>
            </a:r>
            <a:r>
              <a:rPr lang="es-ES" baseline="0" dirty="0"/>
              <a:t> </a:t>
            </a:r>
            <a:r>
              <a:rPr lang="es-ES" baseline="0" dirty="0" err="1"/>
              <a:t>asynchronous</a:t>
            </a:r>
            <a:r>
              <a:rPr lang="es-ES" baseline="0" dirty="0"/>
              <a:t> and non-</a:t>
            </a:r>
            <a:r>
              <a:rPr lang="es-ES" baseline="0" dirty="0" err="1"/>
              <a:t>blocking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folowing</a:t>
            </a:r>
            <a:r>
              <a:rPr lang="es-ES" baseline="0" dirty="0"/>
              <a:t> </a:t>
            </a:r>
            <a:r>
              <a:rPr lang="es-ES" baseline="0" dirty="0" err="1"/>
              <a:t>options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</a:p>
          <a:p>
            <a:r>
              <a:rPr lang="es-ES" baseline="0" dirty="0" err="1"/>
              <a:t>Callbacks</a:t>
            </a:r>
            <a:r>
              <a:rPr lang="es-ES" baseline="0" dirty="0"/>
              <a:t> -&gt; </a:t>
            </a:r>
            <a:r>
              <a:rPr lang="es-ES" baseline="0" dirty="0" err="1"/>
              <a:t>CallBack</a:t>
            </a:r>
            <a:r>
              <a:rPr lang="es-ES" baseline="0" dirty="0"/>
              <a:t> </a:t>
            </a:r>
            <a:r>
              <a:rPr lang="es-ES" baseline="0" dirty="0" err="1"/>
              <a:t>hell</a:t>
            </a:r>
            <a:endParaRPr lang="es-ES" baseline="0" dirty="0"/>
          </a:p>
          <a:p>
            <a:r>
              <a:rPr lang="es-ES" baseline="0" dirty="0" err="1"/>
              <a:t>Futures</a:t>
            </a:r>
            <a:r>
              <a:rPr lang="es-ES" baseline="0" dirty="0"/>
              <a:t> -&gt;</a:t>
            </a:r>
            <a:r>
              <a:rPr lang="es-ES" baseline="0" dirty="0" err="1"/>
              <a:t>hard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</a:t>
            </a:r>
            <a:r>
              <a:rPr lang="es-ES" baseline="0" dirty="0" err="1"/>
              <a:t>compose</a:t>
            </a:r>
            <a:r>
              <a:rPr lang="es-ES" baseline="0" dirty="0"/>
              <a:t> </a:t>
            </a:r>
            <a:r>
              <a:rPr lang="es-ES" baseline="0" dirty="0" err="1"/>
              <a:t>multiple</a:t>
            </a:r>
            <a:r>
              <a:rPr lang="es-ES" baseline="0" dirty="0"/>
              <a:t> </a:t>
            </a:r>
            <a:r>
              <a:rPr lang="es-ES" baseline="0" dirty="0" err="1"/>
              <a:t>asynchronous</a:t>
            </a:r>
            <a:r>
              <a:rPr lang="es-ES" baseline="0" dirty="0"/>
              <a:t> </a:t>
            </a:r>
            <a:r>
              <a:rPr lang="es-ES" baseline="0" dirty="0" err="1"/>
              <a:t>operations</a:t>
            </a:r>
            <a:endParaRPr lang="es-ES" baseline="0" dirty="0"/>
          </a:p>
          <a:p>
            <a:r>
              <a:rPr lang="es-ES" baseline="0" dirty="0" err="1"/>
              <a:t>Completable</a:t>
            </a:r>
            <a:r>
              <a:rPr lang="es-ES" baseline="0" dirty="0"/>
              <a:t> Future -&gt;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fit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</a:t>
            </a:r>
            <a:r>
              <a:rPr lang="es-ES" baseline="0" dirty="0" err="1"/>
              <a:t>asynchronous</a:t>
            </a:r>
            <a:r>
              <a:rPr lang="es-ES" baseline="0" dirty="0"/>
              <a:t> </a:t>
            </a:r>
            <a:r>
              <a:rPr lang="es-ES" baseline="0" dirty="0" err="1"/>
              <a:t>call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multiple</a:t>
            </a:r>
            <a:r>
              <a:rPr lang="es-ES" baseline="0" dirty="0"/>
              <a:t> ítems and </a:t>
            </a:r>
            <a:r>
              <a:rPr lang="es-ES" baseline="0" dirty="0" err="1"/>
              <a:t>difficult</a:t>
            </a:r>
            <a:r>
              <a:rPr lang="es-ES" baseline="0" dirty="0"/>
              <a:t> error </a:t>
            </a:r>
            <a:r>
              <a:rPr lang="es-ES" baseline="0" dirty="0" err="1"/>
              <a:t>handling</a:t>
            </a:r>
            <a:endParaRPr lang="es-ES" baseline="0" dirty="0"/>
          </a:p>
          <a:p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No Back </a:t>
            </a:r>
            <a:r>
              <a:rPr lang="es-ES" baseline="0" dirty="0" err="1"/>
              <a:t>Pressure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-&gt;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request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lots</a:t>
            </a:r>
            <a:r>
              <a:rPr lang="es-ES" baseline="0" dirty="0"/>
              <a:t> </a:t>
            </a:r>
            <a:r>
              <a:rPr lang="es-ES" baseline="0" dirty="0" err="1"/>
              <a:t>of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applicationmcan</a:t>
            </a:r>
            <a:r>
              <a:rPr lang="es-ES" baseline="0" dirty="0"/>
              <a:t> </a:t>
            </a:r>
            <a:r>
              <a:rPr lang="es-ES" baseline="0" dirty="0" err="1"/>
              <a:t>crash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of</a:t>
            </a:r>
            <a:r>
              <a:rPr lang="es-ES" baseline="0" dirty="0"/>
              <a:t> </a:t>
            </a:r>
            <a:r>
              <a:rPr lang="es-ES" baseline="0" dirty="0" err="1"/>
              <a:t>memory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might</a:t>
            </a:r>
            <a:r>
              <a:rPr lang="es-ES" baseline="0" dirty="0"/>
              <a:t> be </a:t>
            </a:r>
            <a:r>
              <a:rPr lang="es-ES" baseline="0" dirty="0" err="1"/>
              <a:t>overwhelmed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huge</a:t>
            </a:r>
            <a:r>
              <a:rPr lang="es-ES" baseline="0" dirty="0"/>
              <a:t> data.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D36C-B53F-4D52-BB67-683288112B9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18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D36C-B53F-4D52-BB67-683288112B9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30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 - Data flow as an Event Driven stream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OnNext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– Data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OnComplete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-&gt;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Completion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OnError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-&gt; Error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D36C-B53F-4D52-BB67-683288112B9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30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source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producing</a:t>
            </a:r>
            <a:r>
              <a:rPr lang="es-ES" baseline="0" dirty="0"/>
              <a:t> more data tan </a:t>
            </a:r>
            <a:r>
              <a:rPr lang="es-ES" baseline="0" dirty="0" err="1"/>
              <a:t>expected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send</a:t>
            </a:r>
            <a:r>
              <a:rPr lang="es-ES" baseline="0" dirty="0"/>
              <a:t> a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“</a:t>
            </a:r>
            <a:r>
              <a:rPr lang="es-ES" baseline="0" dirty="0" err="1"/>
              <a:t>slow</a:t>
            </a:r>
            <a:r>
              <a:rPr lang="es-ES" baseline="0" dirty="0"/>
              <a:t> </a:t>
            </a:r>
            <a:r>
              <a:rPr lang="es-ES" baseline="0" dirty="0" err="1"/>
              <a:t>down</a:t>
            </a:r>
            <a:r>
              <a:rPr lang="es-ES" baseline="0" dirty="0"/>
              <a:t>”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D36C-B53F-4D52-BB67-683288112B9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89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rules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reactive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Publisher 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pPr rtl="0" fontAlgn="base"/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n)  ←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(Back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pressure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pPr lvl="1" rtl="0"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cancel() ←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cancelling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publisher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3D36C-B53F-4D52-BB67-683288112B9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35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487955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63" y="3269357"/>
            <a:ext cx="10873069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275932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CFF2D-F8B1-8147-AB38-CC95B6A0DC5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1" y="888409"/>
            <a:ext cx="1723251" cy="366649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0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square">
            <a:noAutofit/>
          </a:bodyPr>
          <a:lstStyle>
            <a:lvl1pPr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0752320" y="6336581"/>
            <a:ext cx="926213" cy="197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30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10752320" y="6336581"/>
            <a:ext cx="926213" cy="197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26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10752320" y="6336581"/>
            <a:ext cx="926213" cy="197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35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571" y="-3"/>
            <a:ext cx="12189429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10752320" y="6336581"/>
            <a:ext cx="926213" cy="197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210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162051" y="2292277"/>
            <a:ext cx="9715435" cy="1214863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3733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510032" y="1518502"/>
            <a:ext cx="11171936" cy="38209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51" y="3686644"/>
            <a:ext cx="9715435" cy="916073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2133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361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1" y="888409"/>
            <a:ext cx="1723251" cy="3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2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33" y="678729"/>
            <a:ext cx="2111604" cy="76441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55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1731" y="660335"/>
            <a:ext cx="3703276" cy="81915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867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33" y="678729"/>
            <a:ext cx="2111604" cy="7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7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12192000" cy="68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612467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523863" y="3649460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021657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1" y="888409"/>
            <a:ext cx="1723251" cy="366649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90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" y="0"/>
            <a:ext cx="12213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772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36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487955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63" y="3269357"/>
            <a:ext cx="10873069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275932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1" y="888409"/>
            <a:ext cx="1723251" cy="366649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5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481868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5423" y="6329608"/>
            <a:ext cx="926213" cy="1987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6721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1731" y="660335"/>
            <a:ext cx="3703276" cy="81915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867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33" y="678729"/>
            <a:ext cx="2111604" cy="7644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487955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63" y="3269357"/>
            <a:ext cx="10873069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275932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3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457739"/>
            <a:ext cx="11176000" cy="45057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76174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457739"/>
            <a:ext cx="11222736" cy="4505740"/>
          </a:xfrm>
        </p:spPr>
        <p:txBody>
          <a:bodyPr/>
          <a:lstStyle>
            <a:lvl1pPr marL="158747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/>
            </a:lvl1pPr>
            <a:lvl2pPr marL="156629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461422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766214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1071007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1071007" marR="0" lvl="4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58747" marR="0" lvl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5454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3371" cy="828040"/>
          </a:xfrm>
        </p:spPr>
        <p:txBody>
          <a:bodyPr wrap="square">
            <a:no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5" y="1447800"/>
            <a:ext cx="5368889" cy="44256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38242" y="1447800"/>
            <a:ext cx="5368889" cy="44256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684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square">
            <a:no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2428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12792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6716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4062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457739"/>
            <a:ext cx="11171936" cy="45057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652" y="6213367"/>
            <a:ext cx="1153648" cy="4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2933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6629" indent="-156629" algn="l" defTabSz="121914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tabLst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61422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66214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71007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25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09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493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493" indent="-304784" algn="l" defTabSz="121914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5520">
          <p15:clr>
            <a:srgbClr val="F26B43"/>
          </p15:clr>
        </p15:guide>
        <p15:guide id="8" orient="horz" pos="2988">
          <p15:clr>
            <a:srgbClr val="F26B43"/>
          </p15:clr>
        </p15:guide>
        <p15:guide id="9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activemanifesto.org/" TargetMode="External"/><Relationship Id="rId5" Type="http://schemas.openxmlformats.org/officeDocument/2006/relationships/hyperlink" Target="https://www.reactive-streams.org/" TargetMode="Externa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reactor.io/" TargetMode="External"/><Relationship Id="rId2" Type="http://schemas.openxmlformats.org/officeDocument/2006/relationships/hyperlink" Target="https://github.com/ReactiveX/RxJava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racle.com/javase/9/docs/api/java/util/concurrent/Flow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BCE1D04-0A9E-5D41-992E-0FA6F4F8B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C7F9A1C-BED9-B84F-AD7F-1395A47532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WebFlux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7C62E-0EDE-0B4D-AC45-361F74290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2021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3863" y="6148851"/>
            <a:ext cx="6096000" cy="207264"/>
          </a:xfrm>
        </p:spPr>
        <p:txBody>
          <a:bodyPr/>
          <a:lstStyle/>
          <a:p>
            <a:pPr defTabSz="609585"/>
            <a:r>
              <a:rPr lang="en-US">
                <a:solidFill>
                  <a:srgbClr val="FFFFFF"/>
                </a:solidFill>
              </a:rPr>
              <a:t>© 2021 Cognizant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20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 – 0 to 1 element</a:t>
            </a:r>
            <a:br>
              <a:rPr lang="en-US" dirty="0"/>
            </a:br>
            <a:r>
              <a:rPr lang="en-US" sz="2400" dirty="0"/>
              <a:t>react-core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10</a:t>
            </a:fld>
            <a:endParaRPr lang="en-US" dirty="0">
              <a:solidFill>
                <a:srgbClr val="0033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C5026-6B94-4CCC-8360-D934617E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63" y="2245766"/>
            <a:ext cx="9278382" cy="31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– 0 to N elements</a:t>
            </a:r>
            <a:br>
              <a:rPr lang="en-US" dirty="0"/>
            </a:br>
            <a:r>
              <a:rPr lang="en-US" sz="2400" dirty="0"/>
              <a:t>reactor-core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11</a:t>
            </a:fld>
            <a:endParaRPr lang="en-US" dirty="0">
              <a:solidFill>
                <a:srgbClr val="0033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09B9F-A5A6-4B76-9414-AF7B106F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56" y="2069263"/>
            <a:ext cx="10643122" cy="33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2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D3012-F9F6-EF49-8743-548568E4D185}"/>
              </a:ext>
            </a:extLst>
          </p:cNvPr>
          <p:cNvSpPr/>
          <p:nvPr/>
        </p:nvSpPr>
        <p:spPr>
          <a:xfrm>
            <a:off x="379204" y="1423313"/>
            <a:ext cx="11218671" cy="405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20000"/>
              </a:lnSpc>
            </a:pPr>
            <a:endParaRPr lang="en-US" sz="1867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E97C1-975B-413F-83BC-B8AE447A5A64}"/>
              </a:ext>
            </a:extLst>
          </p:cNvPr>
          <p:cNvSpPr txBox="1"/>
          <p:nvPr/>
        </p:nvSpPr>
        <p:spPr>
          <a:xfrm>
            <a:off x="512064" y="1335937"/>
            <a:ext cx="78647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/>
              <a:t>Reactive programming </a:t>
            </a:r>
            <a:r>
              <a:rPr lang="en-GB" dirty="0"/>
              <a:t>is simply to program using, and relying on, events.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It helps to make an application more </a:t>
            </a:r>
            <a:r>
              <a:rPr lang="en-GB" b="1" dirty="0"/>
              <a:t>responsive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/>
              <a:t>It is based on </a:t>
            </a:r>
            <a:r>
              <a:rPr lang="en-GB" b="1" dirty="0"/>
              <a:t>asynchronous</a:t>
            </a:r>
            <a:r>
              <a:rPr lang="en-GB" dirty="0"/>
              <a:t> and </a:t>
            </a:r>
            <a:r>
              <a:rPr lang="en-GB" b="1" dirty="0"/>
              <a:t>event-driven non-blocking </a:t>
            </a:r>
            <a:r>
              <a:rPr lang="en-GB" dirty="0"/>
              <a:t>programs, requiring online a </a:t>
            </a:r>
            <a:r>
              <a:rPr lang="en-GB" b="1" dirty="0"/>
              <a:t>small number of threads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Data flow as </a:t>
            </a:r>
            <a:r>
              <a:rPr lang="en-GB" b="1" dirty="0"/>
              <a:t>Event/Message Driven </a:t>
            </a:r>
            <a:r>
              <a:rPr lang="en-GB" dirty="0"/>
              <a:t>stream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Back Pressure </a:t>
            </a:r>
            <a:r>
              <a:rPr lang="en-GB" dirty="0"/>
              <a:t>on Data Streams</a:t>
            </a:r>
          </a:p>
          <a:p>
            <a:endParaRPr lang="en-GB" dirty="0"/>
          </a:p>
          <a:p>
            <a:r>
              <a:rPr lang="en-GB" b="1" dirty="0"/>
              <a:t>Functional</a:t>
            </a:r>
            <a:r>
              <a:rPr lang="en-GB" dirty="0"/>
              <a:t> Style code</a:t>
            </a:r>
          </a:p>
        </p:txBody>
      </p:sp>
    </p:spTree>
    <p:extLst>
      <p:ext uri="{BB962C8B-B14F-4D97-AF65-F5344CB8AC3E}">
        <p14:creationId xmlns:p14="http://schemas.microsoft.com/office/powerpoint/2010/main" val="248948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Tradicional REST API Design</a:t>
            </a:r>
            <a:br>
              <a:rPr lang="it-IT" dirty="0"/>
            </a:br>
            <a:r>
              <a:rPr lang="it-IT" sz="2000" dirty="0"/>
              <a:t>Imperative Programming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3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B4DE5-D791-414E-82EF-83ED8550A0C2}"/>
              </a:ext>
            </a:extLst>
          </p:cNvPr>
          <p:cNvSpPr txBox="1"/>
          <p:nvPr/>
        </p:nvSpPr>
        <p:spPr>
          <a:xfrm>
            <a:off x="526617" y="2514600"/>
            <a:ext cx="4929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Blocking</a:t>
            </a:r>
            <a:r>
              <a:rPr lang="en-US" dirty="0"/>
              <a:t> and </a:t>
            </a:r>
            <a:r>
              <a:rPr lang="en-US" b="1" dirty="0"/>
              <a:t>Synchronous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Limit</a:t>
            </a:r>
            <a:r>
              <a:rPr lang="en-US" dirty="0"/>
              <a:t> on the</a:t>
            </a:r>
            <a:r>
              <a:rPr lang="en-US" b="1" dirty="0"/>
              <a:t> number of Concurrent users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No</a:t>
            </a:r>
            <a:r>
              <a:rPr lang="en-US" dirty="0"/>
              <a:t> </a:t>
            </a:r>
            <a:r>
              <a:rPr lang="en-US" b="1" dirty="0"/>
              <a:t>Back Pressure </a:t>
            </a:r>
            <a:r>
              <a:rPr lang="en-US" dirty="0"/>
              <a:t>support</a:t>
            </a:r>
          </a:p>
          <a:p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CB2C0-1599-48FC-AE9A-B08203E3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655" y="2354397"/>
            <a:ext cx="6213197" cy="28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Better REST API Design</a:t>
            </a:r>
            <a:br>
              <a:rPr lang="en-US" sz="2800" dirty="0"/>
            </a:br>
            <a:r>
              <a:rPr lang="en-US" sz="2000" dirty="0"/>
              <a:t>Reactive Programming</a:t>
            </a:r>
            <a:endParaRPr lang="en-US" sz="2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4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895F4-CF1F-428C-B90E-AFCEFCA6DEB8}"/>
              </a:ext>
            </a:extLst>
          </p:cNvPr>
          <p:cNvSpPr txBox="1"/>
          <p:nvPr/>
        </p:nvSpPr>
        <p:spPr>
          <a:xfrm>
            <a:off x="526617" y="2514600"/>
            <a:ext cx="4929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Non-Blocking</a:t>
            </a:r>
            <a:r>
              <a:rPr lang="en-US" dirty="0"/>
              <a:t> and </a:t>
            </a:r>
            <a:r>
              <a:rPr lang="en-US" b="1" dirty="0"/>
              <a:t>Asynchronous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Move away from </a:t>
            </a:r>
            <a:r>
              <a:rPr lang="en-US" b="1" dirty="0"/>
              <a:t>Thread per request </a:t>
            </a:r>
            <a:r>
              <a:rPr lang="en-US" dirty="0"/>
              <a:t>model.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 fewer threads.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Back Pressure </a:t>
            </a:r>
            <a:r>
              <a:rPr lang="en-US" dirty="0"/>
              <a:t>support</a:t>
            </a:r>
          </a:p>
          <a:p>
            <a:endParaRPr lang="es-ES" dirty="0"/>
          </a:p>
        </p:txBody>
      </p:sp>
      <p:pic>
        <p:nvPicPr>
          <p:cNvPr id="13" name="Picture 2" descr="Reactive programming with Project Reactor | by Archit Agarwal | May, 2021 |  Medium">
            <a:extLst>
              <a:ext uri="{FF2B5EF4-FFF2-40B4-BE49-F238E27FC236}">
                <a16:creationId xmlns:a16="http://schemas.microsoft.com/office/drawing/2014/main" id="{582582BA-CCC8-43C7-8850-5FC692F3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522774"/>
            <a:ext cx="4425157" cy="376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D13C47-F26E-4067-B383-92640880983E}"/>
              </a:ext>
            </a:extLst>
          </p:cNvPr>
          <p:cNvSpPr txBox="1"/>
          <p:nvPr/>
        </p:nvSpPr>
        <p:spPr>
          <a:xfrm>
            <a:off x="6157912" y="5303621"/>
            <a:ext cx="3871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flow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Driven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endParaRPr lang="es-E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9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as an Event Driven stream</a:t>
            </a:r>
            <a:br>
              <a:rPr lang="en-US" dirty="0"/>
            </a:br>
            <a:r>
              <a:rPr lang="en-US" sz="2400" dirty="0"/>
              <a:t>Reactive Programming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5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38E63-4B82-4685-9A0D-8FDDBD90E7DA}"/>
              </a:ext>
            </a:extLst>
          </p:cNvPr>
          <p:cNvSpPr txBox="1"/>
          <p:nvPr/>
        </p:nvSpPr>
        <p:spPr>
          <a:xfrm>
            <a:off x="512064" y="1605325"/>
            <a:ext cx="550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b="1" dirty="0"/>
              <a:t>Event or Message </a:t>
            </a:r>
            <a:r>
              <a:rPr lang="en-US" dirty="0"/>
              <a:t>for a every result item from Data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b="1" dirty="0"/>
              <a:t>Event or Message </a:t>
            </a:r>
            <a:r>
              <a:rPr lang="en-US" dirty="0"/>
              <a:t>for </a:t>
            </a:r>
            <a:r>
              <a:rPr lang="en-US" b="1" dirty="0"/>
              <a:t>completion </a:t>
            </a:r>
            <a:r>
              <a:rPr lang="en-US" dirty="0"/>
              <a:t>or </a:t>
            </a:r>
            <a:r>
              <a:rPr lang="en-US" b="1" dirty="0"/>
              <a:t>error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A4130D-B973-41DD-9B14-49894CD4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67" y="2615365"/>
            <a:ext cx="3877846" cy="3053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6BCC80-75CF-4731-BA9D-393DF5135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02" y="2710509"/>
            <a:ext cx="4093212" cy="29470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CE23E4-063C-45B4-8CEC-081231C1E7E9}"/>
              </a:ext>
            </a:extLst>
          </p:cNvPr>
          <p:cNvSpPr txBox="1"/>
          <p:nvPr/>
        </p:nvSpPr>
        <p:spPr>
          <a:xfrm>
            <a:off x="1094786" y="5657531"/>
            <a:ext cx="318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Happy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</a:t>
            </a:r>
            <a:endParaRPr lang="es-E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347EA-2F8B-43F5-A4DC-D884899C4EC2}"/>
              </a:ext>
            </a:extLst>
          </p:cNvPr>
          <p:cNvSpPr txBox="1"/>
          <p:nvPr/>
        </p:nvSpPr>
        <p:spPr>
          <a:xfrm>
            <a:off x="7364602" y="5635736"/>
            <a:ext cx="318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Unhappy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</a:t>
            </a:r>
            <a:endParaRPr lang="es-E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4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Pressure on Data Streams</a:t>
            </a:r>
            <a:br>
              <a:rPr lang="en-US" dirty="0"/>
            </a:br>
            <a:r>
              <a:rPr lang="en-US" sz="2400" dirty="0"/>
              <a:t>Reactive Programming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6</a:t>
            </a:fld>
            <a:endParaRPr lang="en-US" dirty="0">
              <a:solidFill>
                <a:srgbClr val="0033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27D5BE-7E97-470C-AFD3-85C09DB3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43" y="1890714"/>
            <a:ext cx="5945701" cy="40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Stream Specification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7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92C29-12C6-476D-B37F-0BD95DEC00DA}"/>
              </a:ext>
            </a:extLst>
          </p:cNvPr>
          <p:cNvSpPr txBox="1"/>
          <p:nvPr/>
        </p:nvSpPr>
        <p:spPr>
          <a:xfrm>
            <a:off x="427100" y="1957388"/>
            <a:ext cx="4929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Publisher 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/>
              <a:t>subscribe(</a:t>
            </a:r>
            <a:r>
              <a:rPr lang="es-ES" dirty="0" err="1"/>
              <a:t>Subscriber</a:t>
            </a:r>
            <a:r>
              <a:rPr lang="es-ES" dirty="0"/>
              <a:t>&lt;T&gt; s)</a:t>
            </a:r>
          </a:p>
          <a:p>
            <a:pPr lvl="1" fontAlgn="base"/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Subscriber</a:t>
            </a:r>
            <a:r>
              <a:rPr lang="es-ES" dirty="0"/>
              <a:t>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onSubscribe</a:t>
            </a:r>
            <a:r>
              <a:rPr lang="es-ES" dirty="0"/>
              <a:t>(</a:t>
            </a:r>
            <a:r>
              <a:rPr lang="es-ES" dirty="0" err="1"/>
              <a:t>Suscription</a:t>
            </a:r>
            <a:r>
              <a:rPr lang="es-ES" dirty="0"/>
              <a:t> s)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onNext</a:t>
            </a:r>
            <a:r>
              <a:rPr lang="es-ES" dirty="0"/>
              <a:t>(T t)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onComplete</a:t>
            </a:r>
            <a:r>
              <a:rPr lang="es-ES" dirty="0"/>
              <a:t>()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onError</a:t>
            </a:r>
            <a:r>
              <a:rPr lang="es-ES" dirty="0"/>
              <a:t>(</a:t>
            </a:r>
            <a:r>
              <a:rPr lang="es-ES" dirty="0" err="1"/>
              <a:t>Throwable</a:t>
            </a:r>
            <a:r>
              <a:rPr lang="es-ES" dirty="0"/>
              <a:t> t)</a:t>
            </a:r>
          </a:p>
          <a:p>
            <a:pPr lvl="1" fontAlgn="base"/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Subscription</a:t>
            </a:r>
            <a:endParaRPr lang="es-E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request</a:t>
            </a:r>
            <a:r>
              <a:rPr lang="es-ES" dirty="0"/>
              <a:t>(</a:t>
            </a:r>
            <a:r>
              <a:rPr lang="es-ES" dirty="0" err="1"/>
              <a:t>long</a:t>
            </a:r>
            <a:r>
              <a:rPr lang="es-ES" dirty="0"/>
              <a:t> n) 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/>
              <a:t>cancel()</a:t>
            </a:r>
          </a:p>
          <a:p>
            <a:pPr lvl="1" fontAlgn="base"/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 err="1"/>
              <a:t>Processor</a:t>
            </a:r>
            <a:endParaRPr lang="es-ES" dirty="0"/>
          </a:p>
          <a:p>
            <a:pPr lvl="1" fontAlgn="base"/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8864D3-6B23-47DA-B551-1A4F576C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02" y="2922804"/>
            <a:ext cx="4232009" cy="3274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711CC0-6854-4160-8B34-6F2BC3580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331" y="870743"/>
            <a:ext cx="4341476" cy="3503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B9089-DA16-42C1-9BE2-EEDB2E8142F8}"/>
              </a:ext>
            </a:extLst>
          </p:cNvPr>
          <p:cNvSpPr txBox="1"/>
          <p:nvPr/>
        </p:nvSpPr>
        <p:spPr>
          <a:xfrm>
            <a:off x="9717437" y="5643024"/>
            <a:ext cx="2408332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900" dirty="0">
                <a:solidFill>
                  <a:schemeClr val="tx2"/>
                </a:solidFill>
                <a:hlinkClick r:id="rId5"/>
              </a:rPr>
              <a:t>https://www.reactive-streams.org/</a:t>
            </a:r>
            <a:endParaRPr lang="es-ES" sz="900" dirty="0">
              <a:solidFill>
                <a:schemeClr val="tx2"/>
              </a:solidFill>
            </a:endParaRPr>
          </a:p>
          <a:p>
            <a:pPr algn="l"/>
            <a:r>
              <a:rPr lang="es-ES" sz="900" dirty="0">
                <a:solidFill>
                  <a:schemeClr val="tx2"/>
                </a:solidFill>
                <a:hlinkClick r:id="rId6"/>
              </a:rPr>
              <a:t>https://www.reactivemanifesto.org/</a:t>
            </a:r>
            <a:endParaRPr lang="es-ES" sz="900" dirty="0">
              <a:solidFill>
                <a:schemeClr val="tx2"/>
              </a:solidFill>
            </a:endParaRPr>
          </a:p>
          <a:p>
            <a:pPr algn="l"/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5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Libraries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8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235EA-B606-4C5B-846B-4BBF3A5E98B6}"/>
              </a:ext>
            </a:extLst>
          </p:cNvPr>
          <p:cNvSpPr txBox="1"/>
          <p:nvPr/>
        </p:nvSpPr>
        <p:spPr>
          <a:xfrm>
            <a:off x="592931" y="1193801"/>
            <a:ext cx="106510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RxJava</a:t>
            </a:r>
            <a:r>
              <a:rPr lang="es-ES" dirty="0"/>
              <a:t> </a:t>
            </a:r>
            <a:r>
              <a:rPr lang="es-ES" sz="1400" dirty="0">
                <a:hlinkClick r:id="rId2"/>
              </a:rPr>
              <a:t>https://github.com/ReactiveX/RxJava</a:t>
            </a:r>
            <a:r>
              <a:rPr lang="es-ES" sz="1400" dirty="0"/>
              <a:t>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/>
              <a:t>Reactor</a:t>
            </a:r>
            <a:r>
              <a:rPr lang="es-ES" dirty="0"/>
              <a:t> </a:t>
            </a:r>
            <a:r>
              <a:rPr lang="es-ES" sz="1400" dirty="0">
                <a:hlinkClick r:id="rId3"/>
              </a:rPr>
              <a:t>https://projectreactor.io/</a:t>
            </a:r>
            <a:r>
              <a:rPr lang="es-ES" sz="1400" u="sng" dirty="0"/>
              <a:t>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Flow </a:t>
            </a:r>
            <a:r>
              <a:rPr lang="es-ES" dirty="0" err="1"/>
              <a:t>Class</a:t>
            </a:r>
            <a:r>
              <a:rPr lang="es-ES" dirty="0"/>
              <a:t> – JDK 9 </a:t>
            </a:r>
            <a:r>
              <a:rPr lang="es-ES" sz="1400" dirty="0">
                <a:hlinkClick r:id="rId4"/>
              </a:rPr>
              <a:t>https://docs.oracle.com/javase/9/docs/api/java/util/concurrent/Flow.html</a:t>
            </a:r>
            <a:r>
              <a:rPr lang="es-ES" sz="1400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578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5473-36A9-8E45-99F8-F98E93BC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Reactor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8923E-E1E1-0840-8150-7364C1563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pPr defTabSz="609585"/>
            <a:r>
              <a:rPr lang="en-US">
                <a:solidFill>
                  <a:srgbClr val="0033A0"/>
                </a:solidFill>
              </a:rPr>
              <a:t>© 2021 Cognizant</a:t>
            </a: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32339-A04C-9849-B28F-BDA5665E2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33A0"/>
                </a:solidFill>
              </a:rPr>
              <a:pPr defTabSz="609585"/>
              <a:t>9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10BFF-D2EB-4A8E-B048-6236B2D347EC}"/>
              </a:ext>
            </a:extLst>
          </p:cNvPr>
          <p:cNvSpPr txBox="1"/>
          <p:nvPr/>
        </p:nvSpPr>
        <p:spPr>
          <a:xfrm>
            <a:off x="512064" y="1193801"/>
            <a:ext cx="5807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and </a:t>
            </a:r>
            <a:r>
              <a:rPr lang="es-ES" dirty="0" err="1"/>
              <a:t>maintainer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Pivotal</a:t>
            </a:r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Recommended</a:t>
            </a:r>
            <a:r>
              <a:rPr lang="es-ES" dirty="0"/>
              <a:t> Library to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Spting</a:t>
            </a:r>
            <a:r>
              <a:rPr lang="es-ES" dirty="0"/>
              <a:t> </a:t>
            </a:r>
            <a:r>
              <a:rPr lang="es-ES" dirty="0" err="1"/>
              <a:t>Boot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9A8E8-21D9-483A-876B-83BC7DDF9AC2}"/>
              </a:ext>
            </a:extLst>
          </p:cNvPr>
          <p:cNvSpPr txBox="1"/>
          <p:nvPr/>
        </p:nvSpPr>
        <p:spPr>
          <a:xfrm>
            <a:off x="3055346" y="3179453"/>
            <a:ext cx="5807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Core </a:t>
            </a:r>
            <a:r>
              <a:rPr lang="es-ES" dirty="0" err="1"/>
              <a:t>library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Project Reactor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Implementation</a:t>
            </a:r>
            <a:r>
              <a:rPr lang="es-ES" dirty="0"/>
              <a:t> of </a:t>
            </a:r>
            <a:r>
              <a:rPr lang="es-ES" b="1" dirty="0"/>
              <a:t>Reactive </a:t>
            </a:r>
            <a:r>
              <a:rPr lang="es-ES" b="1" dirty="0" err="1"/>
              <a:t>Streams</a:t>
            </a:r>
            <a:r>
              <a:rPr lang="es-ES" b="1" dirty="0"/>
              <a:t> </a:t>
            </a:r>
            <a:r>
              <a:rPr lang="es-ES" b="1" dirty="0" err="1"/>
              <a:t>Specification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Java 8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Uses </a:t>
            </a:r>
            <a:r>
              <a:rPr lang="es-ES" b="1" dirty="0"/>
              <a:t>Flux </a:t>
            </a:r>
            <a:r>
              <a:rPr lang="es-ES" dirty="0"/>
              <a:t> and </a:t>
            </a:r>
            <a:r>
              <a:rPr lang="es-ES" b="1" dirty="0"/>
              <a:t>Mono</a:t>
            </a:r>
            <a:endParaRPr lang="es-ES" dirty="0"/>
          </a:p>
          <a:p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4879E-D2EC-430E-9CDB-9BE2D49DA0F0}"/>
              </a:ext>
            </a:extLst>
          </p:cNvPr>
          <p:cNvSpPr txBox="1"/>
          <p:nvPr/>
        </p:nvSpPr>
        <p:spPr>
          <a:xfrm>
            <a:off x="3055346" y="2639070"/>
            <a:ext cx="451775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b="1" dirty="0">
                <a:solidFill>
                  <a:schemeClr val="tx2"/>
                </a:solidFill>
              </a:rPr>
              <a:t>Reactor Core</a:t>
            </a:r>
            <a:endParaRPr lang="es-E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1554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</TotalTime>
  <Words>530</Words>
  <Application>Microsoft Office PowerPoint</Application>
  <PresentationFormat>Widescreen</PresentationFormat>
  <Paragraphs>119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Regular</vt:lpstr>
      <vt:lpstr>Calibri</vt:lpstr>
      <vt:lpstr>Courier New</vt:lpstr>
      <vt:lpstr>Master Slide</vt:lpstr>
      <vt:lpstr>Reactive Programming</vt:lpstr>
      <vt:lpstr>Reactive Programming</vt:lpstr>
      <vt:lpstr>Tradicional REST API Design Imperative Programming</vt:lpstr>
      <vt:lpstr>Better REST API Design Reactive Programming</vt:lpstr>
      <vt:lpstr>Data flow as an Event Driven stream Reactive Programming</vt:lpstr>
      <vt:lpstr>Back Pressure on Data Streams Reactive Programming</vt:lpstr>
      <vt:lpstr>Reactive Stream Specification</vt:lpstr>
      <vt:lpstr>Reactive Libraries</vt:lpstr>
      <vt:lpstr>Project Reactor</vt:lpstr>
      <vt:lpstr>Mono – 0 to 1 element react-core</vt:lpstr>
      <vt:lpstr>Flux – 0 to N elements reactor-core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Pache, Leonardo (Cognizant)</dc:creator>
  <cp:lastModifiedBy>Redó Martínez, Adrián (Cognizant)</cp:lastModifiedBy>
  <cp:revision>59</cp:revision>
  <dcterms:created xsi:type="dcterms:W3CDTF">2021-05-20T09:04:12Z</dcterms:created>
  <dcterms:modified xsi:type="dcterms:W3CDTF">2021-06-25T08:27:57Z</dcterms:modified>
</cp:coreProperties>
</file>